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8" r:id="rId3"/>
    <p:sldId id="279" r:id="rId4"/>
    <p:sldId id="287" r:id="rId5"/>
    <p:sldId id="286" r:id="rId6"/>
    <p:sldId id="280" r:id="rId7"/>
    <p:sldId id="281" r:id="rId8"/>
    <p:sldId id="282" r:id="rId9"/>
    <p:sldId id="283" r:id="rId10"/>
    <p:sldId id="284" r:id="rId11"/>
    <p:sldId id="285" r:id="rId12"/>
    <p:sldId id="28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feminin.com/video-maman-bebe/ce-bebe-entend-ses-parents-pour-la-premiere-fois-n281831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877472" y="629063"/>
            <a:ext cx="7440767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LA CLOCHETTE</a:t>
            </a:r>
          </a:p>
          <a:p>
            <a:r>
              <a:rPr lang="en-US" b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Complétez</a:t>
            </a:r>
            <a:r>
              <a:rPr lang="en-US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la phrase</a:t>
            </a:r>
            <a:endParaRPr lang="en-US" sz="11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0583" y="2224428"/>
            <a:ext cx="996141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Le </a:t>
            </a: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bain du 1</a:t>
            </a:r>
            <a:r>
              <a:rPr lang="fr-FR" sz="3600" b="1" baseline="300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er</a:t>
            </a: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 janvier se passe </a:t>
            </a: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: </a:t>
            </a:r>
          </a:p>
          <a:p>
            <a:pPr lvl="1"/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				       (dans le quartier</a:t>
            </a: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 / à la plage )</a:t>
            </a:r>
            <a:endParaRPr lang="fr-FR" sz="36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endParaRPr lang="fr-FR" sz="14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La France est bordée par la mer du ____ et l’océan _____.</a:t>
            </a:r>
          </a:p>
          <a:p>
            <a:pPr marL="914400" indent="-914400">
              <a:buAutoNum type="arabicPeriod"/>
            </a:pPr>
            <a:endParaRPr lang="fr-FR" sz="14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La ville de _______ est au nord-est de la France.</a:t>
            </a:r>
          </a:p>
          <a:p>
            <a:pPr marL="914400" indent="-914400">
              <a:buAutoNum type="arabicPeriod"/>
            </a:pPr>
            <a:endParaRPr lang="fr-FR" sz="14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Des (milliers / centaines) de personnes participent dans cette tradition.</a:t>
            </a:r>
          </a:p>
          <a:p>
            <a:pPr marL="914400" indent="-914400">
              <a:buAutoNum type="arabicPeriod"/>
            </a:pPr>
            <a:endParaRPr lang="fr-FR" sz="48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742950" indent="-742950">
              <a:buAutoNum type="arabicPeriod"/>
            </a:pPr>
            <a:endParaRPr lang="fr-FR" sz="3600" b="1" dirty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06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491" b="4262"/>
          <a:stretch/>
        </p:blipFill>
        <p:spPr>
          <a:xfrm>
            <a:off x="37797" y="-48491"/>
            <a:ext cx="12126493" cy="690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63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5810" b="6156"/>
          <a:stretch/>
        </p:blipFill>
        <p:spPr>
          <a:xfrm>
            <a:off x="0" y="28482"/>
            <a:ext cx="12192000" cy="682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9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44291" y="2951018"/>
            <a:ext cx="7869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hlinkClick r:id="rId2"/>
              </a:rPr>
              <a:t>Regardons la vidéo!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924159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Écrivons (</a:t>
            </a:r>
            <a:r>
              <a:rPr lang="fr-FR" sz="7200" b="1" dirty="0" err="1" smtClean="0">
                <a:latin typeface="Baskerville Old Face" panose="02020602080505020303" pitchFamily="18" charset="0"/>
              </a:rPr>
              <a:t>let’s</a:t>
            </a:r>
            <a:r>
              <a:rPr lang="fr-FR" sz="7200" b="1" dirty="0" smtClean="0">
                <a:latin typeface="Baskerville Old Face" panose="02020602080505020303" pitchFamily="18" charset="0"/>
              </a:rPr>
              <a:t> </a:t>
            </a:r>
            <a:r>
              <a:rPr lang="fr-FR" sz="7200" b="1" dirty="0" err="1" smtClean="0">
                <a:latin typeface="Baskerville Old Face" panose="02020602080505020303" pitchFamily="18" charset="0"/>
              </a:rPr>
              <a:t>write</a:t>
            </a:r>
            <a:r>
              <a:rPr lang="fr-FR" sz="7200" b="1" dirty="0" smtClean="0">
                <a:latin typeface="Baskerville Old Face" panose="02020602080505020303" pitchFamily="18" charset="0"/>
              </a:rPr>
              <a:t>)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62656" y="2193365"/>
            <a:ext cx="864688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Tx/>
              <a:buAutoNum type="arabicPeriod"/>
            </a:pPr>
            <a:r>
              <a:rPr lang="fr-FR" sz="4800" b="1" dirty="0" err="1" smtClean="0">
                <a:latin typeface="Baskerville Old Face" panose="02020602080505020303" pitchFamily="18" charset="0"/>
              </a:rPr>
              <a:t>Summarize</a:t>
            </a:r>
            <a:r>
              <a:rPr lang="fr-FR" sz="4800" b="1" dirty="0" smtClean="0">
                <a:latin typeface="Baskerville Old Face" panose="02020602080505020303" pitchFamily="18" charset="0"/>
              </a:rPr>
              <a:t> the important </a:t>
            </a:r>
            <a:r>
              <a:rPr lang="fr-FR" sz="4800" b="1" dirty="0" err="1" smtClean="0">
                <a:latin typeface="Baskerville Old Face" panose="02020602080505020303" pitchFamily="18" charset="0"/>
              </a:rPr>
              <a:t>facts</a:t>
            </a:r>
            <a:endParaRPr lang="fr-FR" sz="4800" b="1" dirty="0" smtClean="0">
              <a:latin typeface="Baskerville Old Face" panose="02020602080505020303" pitchFamily="18" charset="0"/>
            </a:endParaRPr>
          </a:p>
          <a:p>
            <a:pPr marL="1087438" lvl="1" indent="-282575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L’article </a:t>
            </a:r>
            <a:r>
              <a:rPr lang="fr-FR" sz="3600" b="1" dirty="0">
                <a:latin typeface="Baskerville Old Face" panose="02020602080505020303" pitchFamily="18" charset="0"/>
              </a:rPr>
              <a:t>dit que…</a:t>
            </a:r>
          </a:p>
          <a:p>
            <a:pPr marL="1087438" lvl="1" indent="-282575">
              <a:buFont typeface="Arial" panose="020B0604020202020204" pitchFamily="34" charset="0"/>
              <a:buChar char="•"/>
            </a:pPr>
            <a:r>
              <a:rPr lang="fr-FR" sz="3600" b="1" dirty="0">
                <a:latin typeface="Baskerville Old Face" panose="02020602080505020303" pitchFamily="18" charset="0"/>
              </a:rPr>
              <a:t>Dans la vidéo, j’ai vu…</a:t>
            </a:r>
          </a:p>
          <a:p>
            <a:pPr marL="914400" indent="-914400">
              <a:buFontTx/>
              <a:buAutoNum type="arabicPeriod"/>
            </a:pPr>
            <a:r>
              <a:rPr lang="fr-FR" sz="4800" b="1" dirty="0" err="1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React</a:t>
            </a:r>
            <a:r>
              <a:rPr lang="fr-FR" sz="4800" b="1" dirty="0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 &amp; Compare</a:t>
            </a:r>
          </a:p>
          <a:p>
            <a:pPr marL="1143000" lvl="1" indent="-287338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Je pense que…</a:t>
            </a:r>
          </a:p>
          <a:p>
            <a:pPr marL="1143000" lvl="1" indent="-287338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C’est…</a:t>
            </a:r>
          </a:p>
          <a:p>
            <a:pPr marL="1143000" lvl="1" indent="-287338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Aux Etats-Unis / à New Jersey …</a:t>
            </a:r>
            <a:endParaRPr lang="fr-FR" sz="36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5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05200" y="910191"/>
            <a:ext cx="82988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+mj-lt"/>
              </a:rPr>
              <a:t>Les cinq </a:t>
            </a:r>
            <a:r>
              <a:rPr lang="en-US" sz="8800" dirty="0" err="1" smtClean="0">
                <a:latin typeface="+mj-lt"/>
              </a:rPr>
              <a:t>sens</a:t>
            </a:r>
            <a:endParaRPr lang="en-US" sz="8800" dirty="0">
              <a:latin typeface="+mj-lt"/>
            </a:endParaRPr>
          </a:p>
        </p:txBody>
      </p:sp>
      <p:pic>
        <p:nvPicPr>
          <p:cNvPr id="1026" name="Picture 2" descr="Image result for n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940" y="2371775"/>
            <a:ext cx="1396134" cy="187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hand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234" y="2308362"/>
            <a:ext cx="1659368" cy="192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20034"/>
          <a:stretch/>
        </p:blipFill>
        <p:spPr>
          <a:xfrm>
            <a:off x="4020995" y="4644331"/>
            <a:ext cx="3351700" cy="1925783"/>
          </a:xfrm>
          <a:prstGeom prst="rect">
            <a:avLst/>
          </a:prstGeom>
        </p:spPr>
      </p:pic>
      <p:pic>
        <p:nvPicPr>
          <p:cNvPr id="1030" name="Picture 6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" y="2356741"/>
            <a:ext cx="2476309" cy="179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tongue clip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609" y="4835698"/>
            <a:ext cx="1619250" cy="15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0110" y="3842278"/>
            <a:ext cx="8298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+mj-lt"/>
              </a:rPr>
              <a:t>entendre</a:t>
            </a:r>
            <a:endParaRPr lang="en-US" sz="60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29546" y="3842278"/>
            <a:ext cx="8298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+mj-lt"/>
              </a:rPr>
              <a:t>toucher</a:t>
            </a:r>
            <a:endParaRPr lang="en-US" sz="60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14509" y="3820035"/>
            <a:ext cx="2622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+mj-lt"/>
              </a:rPr>
              <a:t>sentir</a:t>
            </a:r>
            <a:endParaRPr lang="fr-FR" sz="60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14509" y="5842337"/>
            <a:ext cx="2910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+mj-lt"/>
              </a:rPr>
              <a:t>gouter</a:t>
            </a:r>
            <a:endParaRPr lang="fr-FR" sz="6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6927" y="5963812"/>
            <a:ext cx="2910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+mj-lt"/>
              </a:rPr>
              <a:t>voir</a:t>
            </a:r>
            <a:endParaRPr lang="fr-FR" sz="6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6547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77297" y="1206775"/>
            <a:ext cx="9739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+mj-lt"/>
              </a:rPr>
              <a:t>Le plus important pour </a:t>
            </a:r>
            <a:r>
              <a:rPr lang="en-US" sz="5400" dirty="0" err="1" smtClean="0">
                <a:latin typeface="+mj-lt"/>
              </a:rPr>
              <a:t>toi</a:t>
            </a:r>
            <a:r>
              <a:rPr lang="en-US" sz="5400" dirty="0" smtClean="0">
                <a:latin typeface="+mj-lt"/>
              </a:rPr>
              <a:t>?</a:t>
            </a:r>
            <a:endParaRPr lang="en-US" sz="5400" dirty="0">
              <a:latin typeface="+mj-lt"/>
            </a:endParaRPr>
          </a:p>
        </p:txBody>
      </p:sp>
      <p:pic>
        <p:nvPicPr>
          <p:cNvPr id="1026" name="Picture 2" descr="Image result for n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940" y="2371775"/>
            <a:ext cx="1396134" cy="187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hand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234" y="2308362"/>
            <a:ext cx="1659368" cy="192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20034"/>
          <a:stretch/>
        </p:blipFill>
        <p:spPr>
          <a:xfrm>
            <a:off x="4020995" y="4644331"/>
            <a:ext cx="3351700" cy="1925783"/>
          </a:xfrm>
          <a:prstGeom prst="rect">
            <a:avLst/>
          </a:prstGeom>
        </p:spPr>
      </p:pic>
      <p:pic>
        <p:nvPicPr>
          <p:cNvPr id="1030" name="Picture 6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" y="2356741"/>
            <a:ext cx="2476309" cy="179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tongue clip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609" y="4835698"/>
            <a:ext cx="1619250" cy="15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0110" y="3842278"/>
            <a:ext cx="8298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+mj-lt"/>
              </a:rPr>
              <a:t>entendre</a:t>
            </a:r>
            <a:endParaRPr lang="en-US" sz="60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29546" y="3842278"/>
            <a:ext cx="8298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+mj-lt"/>
              </a:rPr>
              <a:t>toucher</a:t>
            </a:r>
            <a:endParaRPr lang="en-US" sz="60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14509" y="3820035"/>
            <a:ext cx="2622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+mj-lt"/>
              </a:rPr>
              <a:t>sentir</a:t>
            </a:r>
            <a:endParaRPr lang="fr-FR" sz="60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14509" y="5842337"/>
            <a:ext cx="2910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+mj-lt"/>
              </a:rPr>
              <a:t>gouter</a:t>
            </a:r>
            <a:endParaRPr lang="fr-FR" sz="6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6927" y="5963812"/>
            <a:ext cx="2910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+mj-lt"/>
              </a:rPr>
              <a:t>voir</a:t>
            </a:r>
            <a:endParaRPr lang="fr-FR" sz="6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7225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526" t="1018" r="5842" b="5728"/>
          <a:stretch/>
        </p:blipFill>
        <p:spPr>
          <a:xfrm>
            <a:off x="318654" y="0"/>
            <a:ext cx="11462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41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703" b="4640"/>
          <a:stretch/>
        </p:blipFill>
        <p:spPr>
          <a:xfrm>
            <a:off x="83130" y="0"/>
            <a:ext cx="12039600" cy="684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88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491" b="4262"/>
          <a:stretch/>
        </p:blipFill>
        <p:spPr>
          <a:xfrm>
            <a:off x="69275" y="12341"/>
            <a:ext cx="12019684" cy="684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906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384" b="4451"/>
          <a:stretch/>
        </p:blipFill>
        <p:spPr>
          <a:xfrm>
            <a:off x="69270" y="0"/>
            <a:ext cx="12053455" cy="684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5597" b="4640"/>
          <a:stretch/>
        </p:blipFill>
        <p:spPr>
          <a:xfrm>
            <a:off x="83125" y="0"/>
            <a:ext cx="12039600" cy="683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837173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9117</TotalTime>
  <Words>72</Words>
  <Application>Microsoft Office PowerPoint</Application>
  <PresentationFormat>Widescreen</PresentationFormat>
  <Paragraphs>31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Baskerville Old Face</vt:lpstr>
      <vt:lpstr>Calibri</vt:lpstr>
      <vt:lpstr>Century Schoolbook</vt:lpstr>
      <vt:lpstr>Corbel</vt:lpstr>
      <vt:lpstr>Feathered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37</cp:revision>
  <dcterms:created xsi:type="dcterms:W3CDTF">2017-03-14T11:09:48Z</dcterms:created>
  <dcterms:modified xsi:type="dcterms:W3CDTF">2017-03-24T11:52:05Z</dcterms:modified>
</cp:coreProperties>
</file>